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7" r:id="rId3"/>
    <p:sldId id="259" r:id="rId4"/>
    <p:sldId id="261" r:id="rId5"/>
    <p:sldId id="263" r:id="rId6"/>
    <p:sldId id="277" r:id="rId7"/>
    <p:sldId id="279" r:id="rId8"/>
    <p:sldId id="282" r:id="rId9"/>
    <p:sldId id="283" r:id="rId10"/>
  </p:sldIdLst>
  <p:sldSz cx="18288000" cy="10287000"/>
  <p:notesSz cx="6858000" cy="9144000"/>
  <p:embeddedFontLst>
    <p:embeddedFont>
      <p:font typeface="Alfa Slab One" panose="020B0604020202020204" charset="0"/>
      <p:regular r:id="rId11"/>
    </p:embeddedFont>
    <p:embeddedFont>
      <p:font typeface="Algerian" panose="04020705040A02060702" pitchFamily="82" charset="0"/>
      <p:regular r:id="rId12"/>
    </p:embeddedFon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Forte" panose="03060902040502070203" pitchFamily="66" charset="0"/>
      <p:regular r:id="rId17"/>
    </p:embeddedFont>
    <p:embeddedFont>
      <p:font typeface="Garamond" panose="02020404030301010803" pitchFamily="18" charset="0"/>
      <p:regular r:id="rId18"/>
      <p:bold r:id="rId19"/>
      <p:italic r:id="rId20"/>
    </p:embeddedFont>
    <p:embeddedFont>
      <p:font typeface="Wingdings 3" panose="05040102010807070707" pitchFamily="18" charset="2"/>
      <p:regular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2418" autoAdjust="0"/>
  </p:normalViewPr>
  <p:slideViewPr>
    <p:cSldViewPr>
      <p:cViewPr varScale="1">
        <p:scale>
          <a:sx n="51" d="100"/>
          <a:sy n="51" d="100"/>
        </p:scale>
        <p:origin x="898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433" y="3149600"/>
            <a:ext cx="13238487" cy="4016472"/>
          </a:xfrm>
        </p:spPr>
        <p:txBody>
          <a:bodyPr anchor="b"/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732433" y="7166070"/>
            <a:ext cx="13238487" cy="129213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5238477" y="2688337"/>
            <a:ext cx="1485899" cy="4571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13427964" y="4841749"/>
            <a:ext cx="5789693" cy="457202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528811" y="443594"/>
            <a:ext cx="1257299" cy="1151531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9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7454891"/>
            <a:ext cx="13238489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32432" y="1028700"/>
            <a:ext cx="13238489" cy="5143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1" y="8304998"/>
            <a:ext cx="13238487" cy="74056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2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3197" y="1595126"/>
            <a:ext cx="13247724" cy="2059479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314950"/>
            <a:ext cx="13238489" cy="371475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18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1322349" y="911004"/>
            <a:ext cx="12028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4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14826688" y="3920681"/>
            <a:ext cx="9791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4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2817" y="1473201"/>
            <a:ext cx="12680859" cy="4044948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2918918" y="5518149"/>
            <a:ext cx="11596829" cy="513261"/>
          </a:xfrm>
        </p:spPr>
        <p:txBody>
          <a:bodyPr anchor="t">
            <a:normAutofit/>
          </a:bodyPr>
          <a:lstStyle>
            <a:lvl1pPr marL="0" indent="0">
              <a:buNone/>
              <a:defRPr lang="en-US" sz="21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7543799"/>
            <a:ext cx="13867346" cy="1496786"/>
          </a:xfrm>
        </p:spPr>
        <p:txBody>
          <a:bodyPr anchor="ctr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06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1" y="3556001"/>
            <a:ext cx="13238490" cy="2733771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7537451"/>
            <a:ext cx="13238489" cy="1290600"/>
          </a:xfrm>
        </p:spPr>
        <p:txBody>
          <a:bodyPr anchor="t"/>
          <a:lstStyle>
            <a:lvl1pPr marL="0" indent="0" algn="l">
              <a:buNone/>
              <a:defRPr sz="3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68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1460502"/>
            <a:ext cx="13238489" cy="1060446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1" y="3905253"/>
            <a:ext cx="471281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732430" y="4769647"/>
            <a:ext cx="4712819" cy="4270940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69082" y="3905250"/>
            <a:ext cx="4720514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6769082" y="4769645"/>
            <a:ext cx="4720514" cy="4270940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832203" y="3905252"/>
            <a:ext cx="471859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11832494" y="4769643"/>
            <a:ext cx="4718304" cy="4270940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6605956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658602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173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1460502"/>
            <a:ext cx="13238489" cy="1060446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1" y="6799266"/>
            <a:ext cx="457565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2001830" y="3905250"/>
            <a:ext cx="4036863" cy="238726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732431" y="7663659"/>
            <a:ext cx="4575657" cy="1376928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53298" y="6799267"/>
            <a:ext cx="4575657" cy="864395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7122694" y="3905250"/>
            <a:ext cx="4036865" cy="238726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6855258" y="7663658"/>
            <a:ext cx="4575657" cy="1376928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74163" y="6799268"/>
            <a:ext cx="4576643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2244547" y="3905250"/>
            <a:ext cx="4036863" cy="238726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11974163" y="7663656"/>
            <a:ext cx="4576644" cy="1376928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6608747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1696703" y="3854450"/>
            <a:ext cx="0" cy="523874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41667" y="9587758"/>
            <a:ext cx="5466423" cy="457202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356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1460502"/>
            <a:ext cx="13238489" cy="10604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432" y="3905250"/>
            <a:ext cx="13238489" cy="512445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043159" y="9587758"/>
            <a:ext cx="1485899" cy="457199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862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77853" y="1917701"/>
            <a:ext cx="2114948" cy="712288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432" y="1917701"/>
            <a:ext cx="9384038" cy="71228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979657" y="9587758"/>
            <a:ext cx="1488203" cy="457199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12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2432" y="3905250"/>
            <a:ext cx="13238489" cy="5124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70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4016468"/>
            <a:ext cx="6526538" cy="3425736"/>
          </a:xfrm>
        </p:spPr>
        <p:txBody>
          <a:bodyPr anchor="ctr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43339" y="4016466"/>
            <a:ext cx="5636318" cy="3425736"/>
          </a:xfrm>
        </p:spPr>
        <p:txBody>
          <a:bodyPr anchor="ctr"/>
          <a:lstStyle>
            <a:lvl1pPr marL="0" indent="0" algn="l">
              <a:buNone/>
              <a:defRPr sz="3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78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31" y="3905251"/>
            <a:ext cx="7237737" cy="512445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13069" y="3905250"/>
            <a:ext cx="7237739" cy="512445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44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3905250"/>
            <a:ext cx="7237736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2431" y="4769644"/>
            <a:ext cx="7237737" cy="426005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313069" y="3905250"/>
            <a:ext cx="723773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13069" y="4769644"/>
            <a:ext cx="7237739" cy="4260059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524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732432" y="1460502"/>
            <a:ext cx="13142120" cy="106044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378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57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3" y="1943100"/>
            <a:ext cx="4189737" cy="2400300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71719" y="2171700"/>
            <a:ext cx="7785099" cy="6858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732431" y="4693921"/>
            <a:ext cx="4189737" cy="4343399"/>
          </a:xfrm>
        </p:spPr>
        <p:txBody>
          <a:bodyPr/>
          <a:lstStyle>
            <a:lvl1pPr marL="0" indent="0">
              <a:buNone/>
              <a:defRPr sz="21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629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3" y="2540000"/>
            <a:ext cx="5797701" cy="2603501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21806" y="1714500"/>
            <a:ext cx="4840790" cy="6858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732431" y="5486400"/>
            <a:ext cx="5788818" cy="20574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47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732432" y="1460502"/>
            <a:ext cx="13142120" cy="1060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3905250"/>
            <a:ext cx="13142120" cy="5124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979657" y="9587758"/>
            <a:ext cx="1485899" cy="4571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 i="0">
                <a:solidFill>
                  <a:schemeClr val="accent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1666" y="9587758"/>
            <a:ext cx="5789693" cy="4572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5528811" y="443594"/>
            <a:ext cx="1257299" cy="11515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200" b="0" i="0"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847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54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7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0C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375E8E4-9AE8-3DEB-7C80-B220DAF9105C}"/>
              </a:ext>
            </a:extLst>
          </p:cNvPr>
          <p:cNvSpPr/>
          <p:nvPr/>
        </p:nvSpPr>
        <p:spPr>
          <a:xfrm>
            <a:off x="227387" y="266700"/>
            <a:ext cx="17833226" cy="9753600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1266" name="Picture 2" descr="Marvel Comics 8k Wallpapers">
            <a:extLst>
              <a:ext uri="{FF2B5EF4-FFF2-40B4-BE49-F238E27FC236}">
                <a16:creationId xmlns:a16="http://schemas.microsoft.com/office/drawing/2014/main" id="{A16FB6EA-DE09-7455-4E85-2D9D377A9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3547046" y="4856917"/>
            <a:ext cx="4513567" cy="449099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52539" y="7585731"/>
            <a:ext cx="1808435" cy="214016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320636" y="2382444"/>
            <a:ext cx="14782800" cy="32830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9906"/>
              </a:lnSpc>
            </a:pPr>
            <a:r>
              <a:rPr lang="en-US" sz="21900" dirty="0">
                <a:solidFill>
                  <a:srgbClr val="FF0000"/>
                </a:solidFill>
                <a:latin typeface="Alfa Slab One"/>
                <a:ea typeface="Alfa Slab One"/>
                <a:cs typeface="Alfa Slab One"/>
                <a:sym typeface="Alfa Slab One"/>
              </a:rPr>
              <a:t>NETFLIX</a:t>
            </a:r>
          </a:p>
          <a:p>
            <a:pPr algn="l">
              <a:lnSpc>
                <a:spcPts val="5457"/>
              </a:lnSpc>
            </a:pPr>
            <a:r>
              <a:rPr lang="en-US" sz="5400" dirty="0">
                <a:solidFill>
                  <a:schemeClr val="bg1"/>
                </a:solidFill>
                <a:highlight>
                  <a:srgbClr val="800000"/>
                </a:highlight>
                <a:latin typeface="Alfa Slab One"/>
                <a:ea typeface="Alfa Slab One"/>
                <a:cs typeface="Alfa Slab One"/>
                <a:sym typeface="Alfa Slab One"/>
              </a:rPr>
              <a:t>Data_Analysis_with_ SQL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7CD2B9-0A09-F4D9-DD80-5EEB9023DF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2" t="12231" r="9091" b="29154"/>
          <a:stretch/>
        </p:blipFill>
        <p:spPr>
          <a:xfrm rot="20902246">
            <a:off x="1058410" y="8885481"/>
            <a:ext cx="1537695" cy="5394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31BDFE-0DD4-0761-5A45-8BACBF6A60A4}"/>
              </a:ext>
            </a:extLst>
          </p:cNvPr>
          <p:cNvSpPr txBox="1"/>
          <p:nvPr/>
        </p:nvSpPr>
        <p:spPr>
          <a:xfrm>
            <a:off x="14478000" y="9574377"/>
            <a:ext cx="3108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By Shiv Kumar Rana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0C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416CFD6-0B2C-A660-740B-CACEF578D3F7}"/>
              </a:ext>
            </a:extLst>
          </p:cNvPr>
          <p:cNvSpPr/>
          <p:nvPr/>
        </p:nvSpPr>
        <p:spPr>
          <a:xfrm>
            <a:off x="226174" y="266700"/>
            <a:ext cx="17833226" cy="97536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BC1A5-32B6-783A-0ACE-45FC9F34D458}"/>
              </a:ext>
            </a:extLst>
          </p:cNvPr>
          <p:cNvSpPr txBox="1"/>
          <p:nvPr/>
        </p:nvSpPr>
        <p:spPr>
          <a:xfrm>
            <a:off x="1143000" y="952500"/>
            <a:ext cx="81924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1. Count the number of Movies vs TV Shows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36C63F-5717-F1A8-91B3-098953E6D7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52539" y="7668777"/>
            <a:ext cx="1738261" cy="2057114"/>
          </a:xfrm>
          <a:prstGeom prst="rect">
            <a:avLst/>
          </a:prstGeom>
        </p:spPr>
      </p:pic>
      <p:sp>
        <p:nvSpPr>
          <p:cNvPr id="11" name="Rectangle 4">
            <a:extLst>
              <a:ext uri="{FF2B5EF4-FFF2-40B4-BE49-F238E27FC236}">
                <a16:creationId xmlns:a16="http://schemas.microsoft.com/office/drawing/2014/main" id="{801F1413-9FF1-3FCD-8940-0AA1C42F4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3506" y="1651456"/>
            <a:ext cx="659130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type_s,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(*)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total_content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type_s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40497-A9D0-A95F-1D97-A639B65034DE}"/>
              </a:ext>
            </a:extLst>
          </p:cNvPr>
          <p:cNvSpPr txBox="1"/>
          <p:nvPr/>
        </p:nvSpPr>
        <p:spPr>
          <a:xfrm>
            <a:off x="1143000" y="3128784"/>
            <a:ext cx="1055231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2. Find the most common rating for movies and TV shows ?</a:t>
            </a:r>
          </a:p>
          <a:p>
            <a:endParaRPr lang="en-IN" dirty="0"/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DDCD8B33-5F77-A195-C2D4-FAA3013816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8590" y="3981629"/>
            <a:ext cx="10552312" cy="36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type_s,rating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From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b="1" dirty="0">
                <a:solidFill>
                  <a:srgbClr val="008800"/>
                </a:solidFill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type_s,rating,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(*),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rank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over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b="1" dirty="0">
                <a:solidFill>
                  <a:srgbClr val="0066BB"/>
                </a:solidFill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      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(partition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type_s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order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by</a:t>
            </a:r>
            <a:r>
              <a:rPr lang="en-US" altLang="en-US" sz="2800" dirty="0">
                <a:solidFill>
                  <a:srgbClr val="333333"/>
                </a:solidFill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(*)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           Desc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ranking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group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)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t1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ranking =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scadia Mono Light" panose="020B06090200000200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ea typeface="Cascadia Mono Light" panose="020B0609020000020004" pitchFamily="49" charset="0"/>
              <a:cs typeface="Courier New" panose="02070309020205020404" pitchFamily="49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5665034-6179-EE9A-5AA1-973B2983C3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2" t="12231" r="9091" b="29154"/>
          <a:stretch/>
        </p:blipFill>
        <p:spPr>
          <a:xfrm rot="20902246">
            <a:off x="1052426" y="8826716"/>
            <a:ext cx="1485784" cy="6041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0C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57D2574-8DF0-CF21-26F6-ED9DD4061304}"/>
              </a:ext>
            </a:extLst>
          </p:cNvPr>
          <p:cNvSpPr/>
          <p:nvPr/>
        </p:nvSpPr>
        <p:spPr>
          <a:xfrm>
            <a:off x="226174" y="266700"/>
            <a:ext cx="17833226" cy="97536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09C62-7D3A-20D3-BEA6-73C46763ABC4}"/>
              </a:ext>
            </a:extLst>
          </p:cNvPr>
          <p:cNvSpPr txBox="1"/>
          <p:nvPr/>
        </p:nvSpPr>
        <p:spPr>
          <a:xfrm>
            <a:off x="1143000" y="952500"/>
            <a:ext cx="92484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3. List all movies released in a specific year (e.g., 2020)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54DE7B-6517-093E-B7F4-FE4BD4E38C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52539" y="7505699"/>
            <a:ext cx="1876061" cy="2220191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279D627F-0377-5696-BEC9-0B706F6088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1695979"/>
            <a:ext cx="9544279" cy="1046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type_s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='Movie’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release_year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2020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386ED2-6DCB-B608-E587-1420B3D59752}"/>
              </a:ext>
            </a:extLst>
          </p:cNvPr>
          <p:cNvSpPr txBox="1"/>
          <p:nvPr/>
        </p:nvSpPr>
        <p:spPr>
          <a:xfrm>
            <a:off x="990600" y="2972593"/>
            <a:ext cx="104928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4. Find the top 5 countries with the most content on Netflix</a:t>
            </a:r>
          </a:p>
          <a:p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5AEBA24-54B0-30BE-70B7-1886B1A3C5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142" y="3661942"/>
            <a:ext cx="7772400" cy="2769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show_id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US" altLang="en-US" sz="2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total_content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UNNEST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string_to_array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(country,','))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new_country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0585CA-CE4A-896E-42AD-4B8DDA99BD9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2" t="12231" r="9091" b="29154"/>
          <a:stretch/>
        </p:blipFill>
        <p:spPr>
          <a:xfrm rot="20902246">
            <a:off x="1027967" y="8719868"/>
            <a:ext cx="1633260" cy="6640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0C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E9E940C-960B-F1F0-B97F-6FD24FDF9B51}"/>
              </a:ext>
            </a:extLst>
          </p:cNvPr>
          <p:cNvSpPr/>
          <p:nvPr/>
        </p:nvSpPr>
        <p:spPr>
          <a:xfrm>
            <a:off x="226174" y="266700"/>
            <a:ext cx="17833226" cy="97536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1F92C5-DA00-6DE6-5DB9-5E73BF26E05C}"/>
              </a:ext>
            </a:extLst>
          </p:cNvPr>
          <p:cNvSpPr txBox="1"/>
          <p:nvPr/>
        </p:nvSpPr>
        <p:spPr>
          <a:xfrm>
            <a:off x="1447800" y="800100"/>
            <a:ext cx="539064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5. Identify the longest movie ?</a:t>
            </a:r>
          </a:p>
          <a:p>
            <a:endParaRPr lang="en-IN" dirty="0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8D8A9A9A-E61C-E023-8A8B-7BA5C7C6B4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52539" y="7346447"/>
            <a:ext cx="2010630" cy="2379444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6904AEDD-E6AD-8B29-3564-770DDE3319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3169" y="1515191"/>
            <a:ext cx="8377293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title,duration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duration = (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(duration)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531F2E8-B249-E976-CE2A-C36939243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3169" y="4313482"/>
            <a:ext cx="8001000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TO_DATE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date_added,'Month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DD,YYYY')&gt;=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current_date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interval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'5 years'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09C2E2-B1D5-076C-F39F-07E12B8239F2}"/>
              </a:ext>
            </a:extLst>
          </p:cNvPr>
          <p:cNvSpPr txBox="1"/>
          <p:nvPr/>
        </p:nvSpPr>
        <p:spPr>
          <a:xfrm>
            <a:off x="1447800" y="3721502"/>
            <a:ext cx="70775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6. Find content added in the last 5 years</a:t>
            </a: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BC219C-EBAC-6460-5D7A-6565B41E4B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2" t="12231" r="9091" b="29154"/>
          <a:stretch/>
        </p:blipFill>
        <p:spPr>
          <a:xfrm rot="20961884">
            <a:off x="1107575" y="8666707"/>
            <a:ext cx="1629927" cy="66271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0C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88198FB-0E7F-07E0-2B03-5D51D0F4BE16}"/>
              </a:ext>
            </a:extLst>
          </p:cNvPr>
          <p:cNvSpPr/>
          <p:nvPr/>
        </p:nvSpPr>
        <p:spPr>
          <a:xfrm>
            <a:off x="226174" y="266700"/>
            <a:ext cx="17833226" cy="97536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38340-6AD9-F020-F0F0-1B1B105CAE57}"/>
              </a:ext>
            </a:extLst>
          </p:cNvPr>
          <p:cNvSpPr txBox="1"/>
          <p:nvPr/>
        </p:nvSpPr>
        <p:spPr>
          <a:xfrm>
            <a:off x="1219200" y="952500"/>
            <a:ext cx="101027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7. Find all the movies/TV shows by director 'Rajiv </a:t>
            </a:r>
            <a:r>
              <a:rPr lang="en-US" dirty="0" err="1"/>
              <a:t>Chilaka</a:t>
            </a:r>
            <a:r>
              <a:rPr lang="en-US" dirty="0"/>
              <a:t>'!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B8D71-DF5F-38EC-626D-211CA16121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52539" y="7558237"/>
            <a:ext cx="1831667" cy="2167653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8544AFC-2D57-D511-20FA-661A009726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1673913"/>
            <a:ext cx="7098097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director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LIKE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'%Rajiv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Chilaka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%'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54EA36-7D42-96E6-5AF2-861B1C901178}"/>
              </a:ext>
            </a:extLst>
          </p:cNvPr>
          <p:cNvSpPr txBox="1"/>
          <p:nvPr/>
        </p:nvSpPr>
        <p:spPr>
          <a:xfrm>
            <a:off x="1234440" y="2684740"/>
            <a:ext cx="80906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8. List all TV shows with more than 5 seasons</a:t>
            </a:r>
            <a:endParaRPr lang="en-IN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DC8E285-A915-D4C7-D9E9-E8135DD07E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4206" y="3252298"/>
            <a:ext cx="8019824" cy="1661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title,duration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type_s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='TV Show’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SPLIT_PART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(duration,' ',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)::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3333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BAE98D4-8752-85E0-3FFF-D1BCD6A3A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5512613"/>
            <a:ext cx="8479885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UNNEST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STRING_TO_ARRAY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listed_in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,',’))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US" altLang="en-US" sz="2400" b="1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genre,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show_id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total_content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CDE1A0-7E12-B2FC-CA88-2202DB51E56C}"/>
              </a:ext>
            </a:extLst>
          </p:cNvPr>
          <p:cNvSpPr txBox="1"/>
          <p:nvPr/>
        </p:nvSpPr>
        <p:spPr>
          <a:xfrm>
            <a:off x="1234440" y="4916332"/>
            <a:ext cx="91677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9. Count the number of content items in each genre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59273E-771B-DA34-4DFB-3BE349702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2" t="12231" r="9091" b="29154"/>
          <a:stretch/>
        </p:blipFill>
        <p:spPr>
          <a:xfrm rot="20902246">
            <a:off x="1107357" y="8819156"/>
            <a:ext cx="1450752" cy="58986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0C0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27D14D-5393-C186-1397-BB9738836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C223A31-1F24-47E6-F3EF-D3ACEDC93BA2}"/>
              </a:ext>
            </a:extLst>
          </p:cNvPr>
          <p:cNvSpPr/>
          <p:nvPr/>
        </p:nvSpPr>
        <p:spPr>
          <a:xfrm>
            <a:off x="227387" y="114300"/>
            <a:ext cx="17833226" cy="97536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3FB62D-63CF-D623-9AC4-E82785DEEE29}"/>
              </a:ext>
            </a:extLst>
          </p:cNvPr>
          <p:cNvSpPr txBox="1"/>
          <p:nvPr/>
        </p:nvSpPr>
        <p:spPr>
          <a:xfrm>
            <a:off x="1219200" y="952500"/>
            <a:ext cx="1402480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10.Find each year and the average numbers of content release in India on </a:t>
            </a:r>
            <a:r>
              <a:rPr lang="en-US" dirty="0" err="1"/>
              <a:t>netflix</a:t>
            </a:r>
            <a:r>
              <a:rPr lang="en-US" dirty="0"/>
              <a:t>. </a:t>
            </a:r>
          </a:p>
          <a:p>
            <a:r>
              <a:rPr lang="en-US" dirty="0"/>
              <a:t>    return top 5 year with highest avg content release!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A2E4E5-C610-F040-5107-A1F9EA828D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94966" y="7506586"/>
            <a:ext cx="1747283" cy="2067791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D4048CE0-4FC8-178A-A45D-996672CFF9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2160713"/>
            <a:ext cx="11811000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extract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3333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year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to_date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date_added,'Month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DD, YYYY'))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3333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year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yearly_content,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round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(*)::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3333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(*)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country = 'India')::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3333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avg_content_per_year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country='India’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D3B3AE-AB08-1503-C2CA-93A47CB36C2A}"/>
              </a:ext>
            </a:extLst>
          </p:cNvPr>
          <p:cNvSpPr txBox="1"/>
          <p:nvPr/>
        </p:nvSpPr>
        <p:spPr>
          <a:xfrm>
            <a:off x="1203960" y="5175706"/>
            <a:ext cx="72655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200" b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11. List all movies that are documentaries</a:t>
            </a:r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AD606D-B226-6261-790D-00D342C3A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5776458"/>
            <a:ext cx="807720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listed_in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LIKE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'%Documentaries%';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51300-9DF4-4E3E-F2DC-589162ED14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2" t="12231" r="9091" b="29154"/>
          <a:stretch/>
        </p:blipFill>
        <p:spPr>
          <a:xfrm rot="20902246">
            <a:off x="1108262" y="8730425"/>
            <a:ext cx="1426266" cy="57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208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0C0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B42847-0E29-6495-532B-321DF6DF7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4B0B56A-8301-C7DC-F3D8-204B50094FFF}"/>
              </a:ext>
            </a:extLst>
          </p:cNvPr>
          <p:cNvSpPr/>
          <p:nvPr/>
        </p:nvSpPr>
        <p:spPr>
          <a:xfrm>
            <a:off x="226174" y="266700"/>
            <a:ext cx="17833226" cy="97536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3B2797-28EF-7136-C2C6-A7EE5C1A95A3}"/>
              </a:ext>
            </a:extLst>
          </p:cNvPr>
          <p:cNvSpPr txBox="1"/>
          <p:nvPr/>
        </p:nvSpPr>
        <p:spPr>
          <a:xfrm>
            <a:off x="1219200" y="952500"/>
            <a:ext cx="68491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Garamond" panose="02020404030301010803" pitchFamily="18" charset="0"/>
              </a:rPr>
              <a:t>12. Find all content without a director?</a:t>
            </a:r>
            <a:endParaRPr lang="en-IN" sz="3200" b="1" dirty="0">
              <a:latin typeface="Garamond" panose="020204040303010108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BA9949-74F1-EC61-38D4-3438CFB749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52539" y="7658099"/>
            <a:ext cx="1747283" cy="2067791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DBF8F73A-F4F1-DA85-D97A-7390C4ECDD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5120" y="1513702"/>
            <a:ext cx="8388515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director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33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5FCBB7-F19B-8B0E-78C8-2EECA6B76CCB}"/>
              </a:ext>
            </a:extLst>
          </p:cNvPr>
          <p:cNvSpPr txBox="1"/>
          <p:nvPr/>
        </p:nvSpPr>
        <p:spPr>
          <a:xfrm>
            <a:off x="1219200" y="2044126"/>
            <a:ext cx="128135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Garamond" panose="02020404030301010803" pitchFamily="18" charset="0"/>
              </a:rPr>
              <a:t>13. Find how many movies actor 'Salman Khan' appeared in last 10 years!</a:t>
            </a:r>
            <a:endParaRPr lang="en-IN" sz="3200" b="1" dirty="0">
              <a:latin typeface="Garamond" panose="02020404030301010803" pitchFamily="18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39D8391-8390-5455-37D9-F9C838C72E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5120" y="2793962"/>
            <a:ext cx="10816340" cy="1292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casts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LIKE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'%Salman Khan%’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release_year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EXTRACT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3333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YEAR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CURRENT_DATE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)-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31F73F94-0454-F1D6-B7CC-711047A45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5143500"/>
            <a:ext cx="5410199" cy="2769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UNNEST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STRING_TO_ARRAY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(casts, ','))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actors,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(*)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total_content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country ILIKE '%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india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%'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126E96-48C1-3D3D-6AFE-E785DD68E862}"/>
              </a:ext>
            </a:extLst>
          </p:cNvPr>
          <p:cNvSpPr txBox="1"/>
          <p:nvPr/>
        </p:nvSpPr>
        <p:spPr>
          <a:xfrm>
            <a:off x="1300423" y="4089823"/>
            <a:ext cx="155400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Garamond" panose="02020404030301010803" pitchFamily="18" charset="0"/>
              </a:rPr>
              <a:t>14. Find the top 10 actors who have appeared in the highest number of movies produced </a:t>
            </a:r>
          </a:p>
          <a:p>
            <a:r>
              <a:rPr lang="en-US" sz="3200" b="1" dirty="0">
                <a:latin typeface="Garamond" panose="02020404030301010803" pitchFamily="18" charset="0"/>
              </a:rPr>
              <a:t>in India.</a:t>
            </a:r>
            <a:endParaRPr lang="en-IN" sz="3200" b="1" dirty="0">
              <a:latin typeface="Garamond" panose="02020404030301010803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3DDBBA-B977-B473-D5AA-3B1AD22526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2" t="12231" r="9091" b="29154"/>
          <a:stretch/>
        </p:blipFill>
        <p:spPr>
          <a:xfrm rot="20902246">
            <a:off x="1052426" y="8826716"/>
            <a:ext cx="1485784" cy="60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94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0C0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7BE146-D7C4-F0BC-94E9-FF365D4CE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0C5CD38-50D6-FA47-95E2-F8D145F8C71A}"/>
              </a:ext>
            </a:extLst>
          </p:cNvPr>
          <p:cNvSpPr/>
          <p:nvPr/>
        </p:nvSpPr>
        <p:spPr>
          <a:xfrm>
            <a:off x="226174" y="266700"/>
            <a:ext cx="17833226" cy="97536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52EE18-9607-4CD2-0498-E13B7BB76636}"/>
              </a:ext>
            </a:extLst>
          </p:cNvPr>
          <p:cNvSpPr txBox="1"/>
          <p:nvPr/>
        </p:nvSpPr>
        <p:spPr>
          <a:xfrm>
            <a:off x="1524000" y="723900"/>
            <a:ext cx="1600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Garamond" panose="02020404030301010803" pitchFamily="18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15.Categorize the content based on the presence of the keywords 'kill' and 'violence’ in </a:t>
            </a:r>
          </a:p>
          <a:p>
            <a:r>
              <a:rPr lang="en-US" sz="3200" b="1" dirty="0">
                <a:latin typeface="Garamond" panose="02020404030301010803" pitchFamily="18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the description field. Label content containing these keywords as 'Bad' and all other </a:t>
            </a:r>
          </a:p>
          <a:p>
            <a:r>
              <a:rPr lang="en-US" sz="3200" b="1" dirty="0">
                <a:latin typeface="Garamond" panose="02020404030301010803" pitchFamily="18" charset="0"/>
                <a:ea typeface="Cascadia Mono Light" panose="020B0609020000020004" pitchFamily="49" charset="0"/>
                <a:cs typeface="Cascadia Mono Light" panose="020B0609020000020004" pitchFamily="49" charset="0"/>
              </a:rPr>
              <a:t>content as 'Good’. Count how many items fall into each category.</a:t>
            </a:r>
            <a:endParaRPr lang="en-IN" sz="3200" b="1" dirty="0">
              <a:latin typeface="Garamond" panose="02020404030301010803" pitchFamily="18" charset="0"/>
              <a:ea typeface="Cascadia Mono Light" panose="020B0609020000020004" pitchFamily="49" charset="0"/>
              <a:cs typeface="Cascadia Mono Light" panose="020B0609020000020004" pitchFamily="49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B70E11B-B437-B4FE-3ED3-9B8B4B5E7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2476500"/>
            <a:ext cx="9954648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category,type_s,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066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(*)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content_count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*,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description ILIKE '%kill%’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description ILIKE '%violence%’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'Bad'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'Good' END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category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netflix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categorized_content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0DE575-047F-5981-4D3E-CFCA3E4BDE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52539" y="7658099"/>
            <a:ext cx="1747283" cy="20677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78BADA-1517-4EE6-DD42-0160A78E33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2" t="12231" r="9091" b="29154"/>
          <a:stretch/>
        </p:blipFill>
        <p:spPr>
          <a:xfrm rot="20902246">
            <a:off x="1052426" y="8826716"/>
            <a:ext cx="1485784" cy="60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171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0C0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FE4F27-5446-BA0A-26A7-2CA05EC7A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0F3AE54-A4A2-663D-E329-974AB18C22A9}"/>
              </a:ext>
            </a:extLst>
          </p:cNvPr>
          <p:cNvSpPr/>
          <p:nvPr/>
        </p:nvSpPr>
        <p:spPr>
          <a:xfrm>
            <a:off x="226174" y="266700"/>
            <a:ext cx="17833226" cy="97536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13B649-43E4-4BAF-F3A6-6D24FEF4F7A2}"/>
              </a:ext>
            </a:extLst>
          </p:cNvPr>
          <p:cNvSpPr txBox="1"/>
          <p:nvPr/>
        </p:nvSpPr>
        <p:spPr>
          <a:xfrm>
            <a:off x="3505200" y="3390900"/>
            <a:ext cx="1161247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</a:rPr>
              <a:t>THANK YOU</a:t>
            </a:r>
            <a:endParaRPr lang="en-IN" sz="16600" b="1" dirty="0">
              <a:solidFill>
                <a:schemeClr val="accent2">
                  <a:lumMod val="7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2ED028-EAF9-90E9-BDDC-F5EFE97F1667}"/>
              </a:ext>
            </a:extLst>
          </p:cNvPr>
          <p:cNvSpPr txBox="1"/>
          <p:nvPr/>
        </p:nvSpPr>
        <p:spPr>
          <a:xfrm>
            <a:off x="6464810" y="2247900"/>
            <a:ext cx="53559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latin typeface="Forte" panose="03060902040502070203" pitchFamily="66" charset="0"/>
              </a:rPr>
              <a:t>THE END</a:t>
            </a:r>
            <a:endParaRPr lang="en-IN" sz="9600" b="1" dirty="0">
              <a:latin typeface="Forte" panose="03060902040502070203" pitchFamily="66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5851553-5096-3FB4-7CDC-CBF74A925367}"/>
              </a:ext>
            </a:extLst>
          </p:cNvPr>
          <p:cNvGrpSpPr/>
          <p:nvPr/>
        </p:nvGrpSpPr>
        <p:grpSpPr>
          <a:xfrm>
            <a:off x="852539" y="7658099"/>
            <a:ext cx="1747283" cy="2067791"/>
            <a:chOff x="852539" y="7658099"/>
            <a:chExt cx="1747283" cy="206779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177A490-2C6C-A2A7-9742-21E50DBCC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852539" y="7658099"/>
              <a:ext cx="1747283" cy="206779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A3B57AF-2827-249C-6C44-F5A6B626D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82" t="12231" r="9091" b="29154"/>
            <a:stretch/>
          </p:blipFill>
          <p:spPr>
            <a:xfrm rot="20983142">
              <a:off x="1054036" y="8842349"/>
              <a:ext cx="1454777" cy="5915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2769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122</TotalTime>
  <Words>696</Words>
  <Application>Microsoft Office PowerPoint</Application>
  <PresentationFormat>Custom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Algerian</vt:lpstr>
      <vt:lpstr>Arial</vt:lpstr>
      <vt:lpstr>Garamond</vt:lpstr>
      <vt:lpstr>Forte</vt:lpstr>
      <vt:lpstr>Wingdings 3</vt:lpstr>
      <vt:lpstr>Courier New</vt:lpstr>
      <vt:lpstr>Century Gothic</vt:lpstr>
      <vt:lpstr>Alfa Slab One</vt:lpstr>
      <vt:lpstr>Ion Boardroom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Illustration Welcome To Our Movie Video</dc:title>
  <cp:lastModifiedBy>SHIV KUMAR RANA</cp:lastModifiedBy>
  <cp:revision>8</cp:revision>
  <dcterms:created xsi:type="dcterms:W3CDTF">2006-08-16T00:00:00Z</dcterms:created>
  <dcterms:modified xsi:type="dcterms:W3CDTF">2025-01-14T14:25:34Z</dcterms:modified>
  <dc:identifier>DAGcLJ0kNs4</dc:identifier>
</cp:coreProperties>
</file>

<file path=docProps/thumbnail.jpeg>
</file>